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Training: 각 prompt 종류 별로 mask를 취득 -&gt; GT mask와 비교하는 방식으로 진행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a549349aa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0a549349aa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Pre-trained된 Vision-Transformer 모델 사용(고해상도 이미지 처리를 위해)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이미지 당 최초 한 번만 동작 / 실시간성을 요구하지 않아 높은 스케일의 모델을 사용 가능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Input image는 1024 x 1024 / 원본이 square가 아닌 이미지는 짧은 부분에 padding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Point &amp; Box: positional encoding을 거쳐 prompt embedding으로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Text: CLIP 모델의 text-encoder를 거쳐 prompt embedding으로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Mask: convolution을 거쳐 image embedding에 point-wise-sum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Web 환경 (CPU)에서 ~50ms 내에 작동함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환경 (CPU)에서 ~50ms 내에 작동함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a549349aa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Decoder layer 동작 단계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Prompt token에 대한 self-attention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Token을 query로 하여 image embedding에 attention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Point-wise MLP로 각 token(각각의 prompt embedding)을 업데이트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Image embedding을 query로 하여 token에 attention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0a549349aa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f47d57322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4f47d57322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f47d573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4f47d573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모델이 zero-shot capability를 가질 수 있도록, 충분하고 다양한 데이터가 필요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텍스트 데이터와 달리, segmentation mask는 손쉽게 구하기 어려움(수작업 필요)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따라서, 대규모의 mask 취득을 위해 자체 “Data Engine”을 구현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현존하는 데이터셋으로 SAM 학습 -&gt; AI가 Segmentation 하면 사람이 이를 수정/추가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Annotator(사람)는 이미지 당 30초 마스킹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59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데이터를 업데이트하면서, 위 과정을 6번 반복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재학습 할 때마다 Annotating time이 34초 -&gt; 14초로 감소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1" marL="52578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12만개 이미지로부터 4300만개의 mask를 취득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이전 단계에서 모은 데이터로 SAM 학습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	-&gt; AI가 segmentation 하면 사람이 빠진 것 채워 넣음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데이터를 업데이트하며, 총 5번의 재학습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18만개 이미지로부터 590만개의 mask를 취득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Image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평균적으로 3300 x 4950(pixels)의 이미지를 취득.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이미지의 크기가 너무 커지는 것을 고려: 짧은 쪽 기준 1500 pixel로 downsample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차량 번호판, 얼굴 등 privacy와 관련된 것은 블러 처리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만들어낸 11억개의 mask 중에서 99.1%는 완전 자동 단계에서 취득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SA-1B dataset에는 자동으로 취득한 mask만 포함시킴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 Property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Mask의 중심 위치 분포가 다른 데이터셋들보다 더 고르게 분포되어 있음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즉, 다양한 위치의 object에 대하여 masking을 잘 수행함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점을 하나 찍고, 그 점이 해당하는 object를 segmenting하는 task</a:t>
            </a:r>
            <a:endParaRPr sz="1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이미지가 주어졌을 때 테두리를 따내는 task</a:t>
            </a:r>
            <a:endParaRPr sz="1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Edge: Sobel Filtering으로 테두리만을 남김(후처리)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Edge detection으로 학습 안했어도 괜찮은 성능을 보인다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GT보다 더 많은 테두리를 검출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Zero-shot transfer 중에서 가장 좋은 성능을 보임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작은 물체를 제외하고는 SOTA와 비슷한 성능을 보임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심지어 SOTA와 달리 Zero-shot임 → transfer learning 관점에서 zero-shot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Rare한 물체는 더 잘 찾는다 -&gt; 더 general하다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정성 평가에서 더 좋은 평가</a:t>
            </a:r>
            <a:endParaRPr sz="1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f3e79458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24f3e79458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Object detection으로 검출한 object에 대해 segmenting하는 task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(Obj detector = ViTDet -&gt; 이후 SAM으로 segmentation)</a:t>
            </a:r>
            <a:endParaRPr/>
          </a:p>
        </p:txBody>
      </p:sp>
      <p:sp>
        <p:nvSpPr>
          <p:cNvPr id="415" name="Google Shape;41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Prompt에 텍스트 정보를 포함해 segmenting하는 task</a:t>
            </a:r>
            <a:endParaRPr sz="1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별도의 text label이 없어도 학습이 가능하다(prompt)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논문에는 정량적인 평가가 빠져 있음 (웹 데모에서도)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텍스트와 함께 point를 지정해주면 나아짐</a:t>
            </a:r>
            <a:endParaRPr/>
          </a:p>
        </p:txBody>
      </p:sp>
      <p:sp>
        <p:nvSpPr>
          <p:cNvPr id="426" name="Google Shape;426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SA-1B의 마스크와 GT의 마스크를 비교(IoU)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85~91%의 IoU 기록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88618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94% pair가 90%이상의 IoU / 97% pair가 75% 이상의 IoU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기존에 소외되었던 지역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&amp;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중/저소득 국가의 데이터를 더 많이 포함</a:t>
            </a:r>
            <a:endParaRPr/>
          </a:p>
        </p:txBody>
      </p:sp>
      <p:sp>
        <p:nvSpPr>
          <p:cNvPr id="454" name="Google Shape;45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f3e79458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Segmentation의 성능(IoU)를 높이기 보다는 generality에 초점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Prompt -&gt; mask output은 realtime이지만, 전체 시스템이 realtime은 아님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Text-to-mask는 불안정 + 낮은 성능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Ambiguity 완전히 해결했다고 보기는 힘들다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24f3e79458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f47d57322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Segmentation의 성능(IoU)를 높이기 보다는 generality에 초점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Prompt -&gt; mask output은 realtime이지만, 전체 시스템이 realtime은 아님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Text-to-mask는 불안정 + 낮은 성능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Ambiguity 완전히 해결했다고 보기는 힘들다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24f47d57322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이미지 안에서 물체의 영역을 “Mask” 형태로 예측하는 computer vision task</a:t>
            </a:r>
            <a:endParaRPr/>
          </a:p>
        </p:txBody>
      </p:sp>
      <p:sp>
        <p:nvSpPr>
          <p:cNvPr id="111" name="Google Shape;11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Next Token Prediction으로 학습한 GPT가 온갖 Task를 잘한다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Computer Vision에서도 이런 만능 모델을 만들고 싶어서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task / model / data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를 개발했</a:t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a549349aa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대규모 언어모델(GPT): Zero-shot / Few-shot Generalization 잘한다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 Engineering: 다양한 task에 대해 적절한 응답 생성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4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“Image Segmentation 분야의 Foundation Model을 만들어 보자!”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419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다양한 task에 대한 generalization + prompt engineering을 시도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0a549349aa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1,000,000,000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ChatGPT: prompt based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사용자의 주문에 맞게, 다양한 task에 맞는 아웃풋을 낸다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이와 유사하게 자연어 및 다양한 지시가 가능(promptable)해야 하고, generalizability가 뛰어나야 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Prompt가 모호하더라도 “유효한” 결과 mask를 내놓아야 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즉, segmentation mask를 생성하고자 하는 대상을 유연하게 prompt로 지정할 수 있는 task!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19050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task that allows you to flexibly prompt a target to create a segmentation mask!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614675" y="1118225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529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1pPr>
            <a:lvl2pPr indent="-38861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52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 flipH="1" rot="10800000">
            <a:off x="0" y="832500"/>
            <a:ext cx="12192000" cy="60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0" y="724000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102067" y="108833"/>
            <a:ext cx="119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b="1" i="0" sz="1200" u="none" cap="none" strike="noStrik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b="0" i="0" sz="1200" u="none" cap="none" strike="noStrik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79433" y="868800"/>
            <a:ext cx="118173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b="0" i="0" sz="1300" u="none" cap="none" strike="noStrik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n-US" sz="1300" u="none" cap="none" strike="noStrike">
                <a:solidFill>
                  <a:srgbClr val="0033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33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79" name="Google Shape;79;p12"/>
          <p:cNvSpPr txBox="1"/>
          <p:nvPr/>
        </p:nvSpPr>
        <p:spPr>
          <a:xfrm>
            <a:off x="570367" y="6416129"/>
            <a:ext cx="2316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Seoul National University</a:t>
            </a:r>
            <a:endParaRPr b="1" i="0" sz="1200" u="none" cap="none" strike="noStrik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School of Data Science</a:t>
            </a:r>
            <a:endParaRPr b="0" i="0" sz="1200" u="none" cap="none" strike="noStrik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10746633" y="6416133"/>
            <a:ext cx="978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Spring 2021</a:t>
            </a:r>
            <a:endParaRPr b="0" i="0" sz="1300" u="none" cap="none" strike="noStrik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11627900" y="6416100"/>
            <a:ext cx="402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n-US" sz="1300" u="none" cap="none" strike="noStrike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81" y="6394167"/>
            <a:ext cx="402399" cy="4171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OBJECT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>
            <a:off x="7079523" y="6420134"/>
            <a:ext cx="4433391" cy="369346"/>
            <a:chOff x="1680499" y="1494549"/>
            <a:chExt cx="10064453" cy="838471"/>
          </a:xfrm>
        </p:grpSpPr>
        <p:pic>
          <p:nvPicPr>
            <p:cNvPr descr="A close up of a sign&#10;&#10;Description automatically generated" id="17" name="Google Shape;17;p1"/>
            <p:cNvPicPr preferRelativeResize="0"/>
            <p:nvPr/>
          </p:nvPicPr>
          <p:blipFill rotWithShape="1">
            <a:blip r:embed="rId1">
              <a:alphaModFix/>
            </a:blip>
            <a:srcRect b="0" l="0" r="62143" t="0"/>
            <a:stretch/>
          </p:blipFill>
          <p:spPr>
            <a:xfrm>
              <a:off x="1680499" y="1641592"/>
              <a:ext cx="488571" cy="5714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"/>
            <p:cNvSpPr txBox="1"/>
            <p:nvPr/>
          </p:nvSpPr>
          <p:spPr>
            <a:xfrm>
              <a:off x="2300461" y="1494549"/>
              <a:ext cx="9444491" cy="83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SNU Graduate School of Data Science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>
            <a:off x="57324" y="6412746"/>
            <a:ext cx="319991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Foundation of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11460475" y="6412750"/>
            <a:ext cx="63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fld id="{00000000-1234-1234-1234-123412341234}" type="slidenum"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0612700-4k-abstract-loop-color-geometr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303200" y="2069037"/>
            <a:ext cx="9585600" cy="184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 Anything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 AI Research / Arxiv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303200" y="5136737"/>
            <a:ext cx="958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</a:rPr>
              <a:t>신성구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Defining the SAM </a:t>
            </a:r>
            <a:r>
              <a:rPr lang="en-US" sz="3200"/>
              <a:t>Prompt</a:t>
            </a:r>
            <a:endParaRPr sz="3200"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76" name="Google Shape;176;p22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500402" y="1118227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SAM prompts = any combination of sparse and dense prompts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Sparse prompts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12573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Text - CLIP text-encoder embeddings             Points &amp; Boxes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- Positional Encodings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Dense prompts: Masks - Convolution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25" y="2708788"/>
            <a:ext cx="4299724" cy="1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625" y="2608925"/>
            <a:ext cx="4299725" cy="207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625" y="4408625"/>
            <a:ext cx="2668600" cy="18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Training Prompt Segmentation</a:t>
            </a:r>
            <a:endParaRPr sz="3200"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188" name="Google Shape;188;p23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500400" y="1118226"/>
            <a:ext cx="111912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Pre-training: Acquire masks from each prompt → Compare to Ground Truth masks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End-goal: Mask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inference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from user prompt based on pre-trained SAM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12573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Valid mask prediction must be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latin typeface="Arial"/>
                <a:ea typeface="Arial"/>
                <a:cs typeface="Arial"/>
                <a:sym typeface="Arial"/>
              </a:rPr>
              <a:t>permutation invariant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614680" y="3049014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Transfer</a:t>
            </a:r>
            <a:endParaRPr sz="3200"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500400" y="3840276"/>
            <a:ext cx="111912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Pre-training design should result in better “zero-shot” performance on new images and new tasks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 verify this zero-shot transfer: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12573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Evaluate performance on tasks other than Image Segmentation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4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98" name="Google Shape;198;p24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00" name="Google Shape;200;p24"/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Model: What 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is the</a:t>
            </a: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model architecture?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5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206" name="Google Shape;206;p25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08" name="Google Shape;208;p25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Overall Architecture</a:t>
            </a:r>
            <a:endParaRPr sz="3200"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85" y="2285875"/>
            <a:ext cx="10849424" cy="2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Image Encoder</a:t>
            </a:r>
            <a:endParaRPr sz="3200"/>
          </a:p>
        </p:txBody>
      </p:sp>
      <p:grpSp>
        <p:nvGrpSpPr>
          <p:cNvPr id="215" name="Google Shape;215;p26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216" name="Google Shape;216;p26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2038033" y="987503"/>
            <a:ext cx="8115935" cy="2055332"/>
            <a:chOff x="2626360" y="3539724"/>
            <a:chExt cx="6350000" cy="1338107"/>
          </a:xfrm>
        </p:grpSpPr>
        <p:pic>
          <p:nvPicPr>
            <p:cNvPr id="219" name="Google Shape;21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6360" y="3539724"/>
              <a:ext cx="6350000" cy="1338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6"/>
            <p:cNvSpPr/>
            <p:nvPr/>
          </p:nvSpPr>
          <p:spPr>
            <a:xfrm>
              <a:off x="2646680" y="3769360"/>
              <a:ext cx="3693160" cy="970280"/>
            </a:xfrm>
            <a:prstGeom prst="rect">
              <a:avLst/>
            </a:prstGeom>
            <a:noFill/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500400" y="3188100"/>
            <a:ext cx="11191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Pre-trained Vision-Transformer model: allows high resolution image processing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High scalability: operates once per image during initial encoding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 need for real-time operation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Image size: 1024 x 1024 pixels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Automatic padding on smaller images to match dimensions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Prompt Encoder</a:t>
            </a:r>
            <a:endParaRPr sz="3200"/>
          </a:p>
        </p:txBody>
      </p:sp>
      <p:grpSp>
        <p:nvGrpSpPr>
          <p:cNvPr id="227" name="Google Shape;227;p27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228" name="Google Shape;228;p27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2038028" y="1034963"/>
            <a:ext cx="8115935" cy="1974644"/>
            <a:chOff x="2697480" y="1517884"/>
            <a:chExt cx="6350000" cy="1338107"/>
          </a:xfrm>
        </p:grpSpPr>
        <p:pic>
          <p:nvPicPr>
            <p:cNvPr id="231" name="Google Shape;23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97480" y="1517884"/>
              <a:ext cx="6350000" cy="1338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7"/>
            <p:cNvSpPr/>
            <p:nvPr/>
          </p:nvSpPr>
          <p:spPr>
            <a:xfrm>
              <a:off x="6334760" y="2148958"/>
              <a:ext cx="1579880" cy="568842"/>
            </a:xfrm>
            <a:prstGeom prst="rect">
              <a:avLst/>
            </a:prstGeom>
            <a:noFill/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500400" y="3188100"/>
            <a:ext cx="11191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Points, Boxes → Positional Encoding → Prompt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Text → CLIP Text-encoder → Prompt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Masks → Convolution → Pixel-wise sum onto Image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Process takes ~50ms in a Web environment (CPU)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Mask Decoder</a:t>
            </a:r>
            <a:endParaRPr sz="3200"/>
          </a:p>
        </p:txBody>
      </p:sp>
      <p:grpSp>
        <p:nvGrpSpPr>
          <p:cNvPr id="239" name="Google Shape;239;p28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240" name="Google Shape;240;p28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42" name="Google Shape;242;p28"/>
          <p:cNvGrpSpPr/>
          <p:nvPr/>
        </p:nvGrpSpPr>
        <p:grpSpPr>
          <a:xfrm>
            <a:off x="2190692" y="1118358"/>
            <a:ext cx="7363558" cy="1980131"/>
            <a:chOff x="2190742" y="1082983"/>
            <a:chExt cx="7363558" cy="1980131"/>
          </a:xfrm>
        </p:grpSpPr>
        <p:pic>
          <p:nvPicPr>
            <p:cNvPr id="243" name="Google Shape;243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90742" y="1082983"/>
              <a:ext cx="7363460" cy="1980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8"/>
            <p:cNvSpPr/>
            <p:nvPr/>
          </p:nvSpPr>
          <p:spPr>
            <a:xfrm>
              <a:off x="6944600" y="1118225"/>
              <a:ext cx="2609700" cy="1174800"/>
            </a:xfrm>
            <a:prstGeom prst="rect">
              <a:avLst/>
            </a:prstGeom>
            <a:noFill/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674125" y="2759650"/>
            <a:ext cx="109482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 decoder inputs: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2057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Input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2057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 Embeddings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9" lvl="0" marL="20574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Output Tokens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= Prompt encoder output, summed by each type of prompt embedding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Decoder maps the inputs to one of 3 valid masks and its respective scores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Process takes ~50ms in a Web environment (CPU)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8"/>
          <p:cNvCxnSpPr/>
          <p:nvPr/>
        </p:nvCxnSpPr>
        <p:spPr>
          <a:xfrm flipH="1">
            <a:off x="3816350" y="1863500"/>
            <a:ext cx="2805000" cy="158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8"/>
          <p:cNvCxnSpPr/>
          <p:nvPr/>
        </p:nvCxnSpPr>
        <p:spPr>
          <a:xfrm flipH="1">
            <a:off x="4911425" y="2388850"/>
            <a:ext cx="2626800" cy="164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7538225" y="2388850"/>
            <a:ext cx="0" cy="211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Mask </a:t>
            </a:r>
            <a:r>
              <a:rPr lang="en-US" sz="3200"/>
              <a:t>Decoder</a:t>
            </a:r>
            <a:r>
              <a:rPr lang="en-US" sz="3200"/>
              <a:t> Sequence</a:t>
            </a:r>
            <a:endParaRPr sz="3200"/>
          </a:p>
        </p:txBody>
      </p:sp>
      <p:grpSp>
        <p:nvGrpSpPr>
          <p:cNvPr id="254" name="Google Shape;254;p29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255" name="Google Shape;255;p29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56124" l="0" r="0" t="0"/>
          <a:stretch/>
        </p:blipFill>
        <p:spPr>
          <a:xfrm>
            <a:off x="2263376" y="2207832"/>
            <a:ext cx="7665225" cy="27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/>
          <p:nvPr/>
        </p:nvSpPr>
        <p:spPr>
          <a:xfrm>
            <a:off x="4024925" y="4044450"/>
            <a:ext cx="2364300" cy="44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9"/>
          <p:cNvCxnSpPr>
            <a:stCxn id="258" idx="1"/>
            <a:endCxn id="260" idx="3"/>
          </p:cNvCxnSpPr>
          <p:nvPr/>
        </p:nvCxnSpPr>
        <p:spPr>
          <a:xfrm rot="10800000">
            <a:off x="3100025" y="3670050"/>
            <a:ext cx="924900" cy="59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9"/>
          <p:cNvSpPr txBox="1"/>
          <p:nvPr/>
        </p:nvSpPr>
        <p:spPr>
          <a:xfrm>
            <a:off x="794575" y="3492950"/>
            <a:ext cx="2305500" cy="3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17145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 sz="1100"/>
              <a:t>Self attention on prompt tokens</a:t>
            </a:r>
            <a:endParaRPr sz="1100"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500400" y="1118225"/>
            <a:ext cx="11191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339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Prompt self-attention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Cross-attention between prompt &amp; image embeddings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4024925" y="3555975"/>
            <a:ext cx="2364300" cy="44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9"/>
          <p:cNvCxnSpPr/>
          <p:nvPr/>
        </p:nvCxnSpPr>
        <p:spPr>
          <a:xfrm flipH="1">
            <a:off x="3367025" y="3832950"/>
            <a:ext cx="657900" cy="12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9"/>
          <p:cNvSpPr txBox="1"/>
          <p:nvPr/>
        </p:nvSpPr>
        <p:spPr>
          <a:xfrm>
            <a:off x="1211200" y="5132075"/>
            <a:ext cx="2670300" cy="5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2) Attention on image embedding with tokens as query</a:t>
            </a:r>
            <a:endParaRPr sz="1100"/>
          </a:p>
        </p:txBody>
      </p:sp>
      <p:sp>
        <p:nvSpPr>
          <p:cNvPr id="265" name="Google Shape;265;p29"/>
          <p:cNvSpPr/>
          <p:nvPr/>
        </p:nvSpPr>
        <p:spPr>
          <a:xfrm>
            <a:off x="4024925" y="3067500"/>
            <a:ext cx="2364300" cy="44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6389075" y="3061025"/>
            <a:ext cx="254100" cy="222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9"/>
          <p:cNvSpPr txBox="1"/>
          <p:nvPr/>
        </p:nvSpPr>
        <p:spPr>
          <a:xfrm>
            <a:off x="5180975" y="5288525"/>
            <a:ext cx="2670300" cy="5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3</a:t>
            </a:r>
            <a:r>
              <a:rPr lang="en-US" sz="1100"/>
              <a:t>) Pixel-wise MLP to update each token (each prompt embeddings)</a:t>
            </a:r>
            <a:endParaRPr sz="1100"/>
          </a:p>
        </p:txBody>
      </p:sp>
      <p:sp>
        <p:nvSpPr>
          <p:cNvPr id="268" name="Google Shape;268;p29"/>
          <p:cNvSpPr/>
          <p:nvPr/>
        </p:nvSpPr>
        <p:spPr>
          <a:xfrm>
            <a:off x="4024925" y="2529550"/>
            <a:ext cx="2364300" cy="44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>
            <a:stCxn id="268" idx="3"/>
          </p:cNvCxnSpPr>
          <p:nvPr/>
        </p:nvCxnSpPr>
        <p:spPr>
          <a:xfrm flipH="1" rot="10800000">
            <a:off x="6389225" y="2051650"/>
            <a:ext cx="2683200" cy="70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9"/>
          <p:cNvSpPr txBox="1"/>
          <p:nvPr/>
        </p:nvSpPr>
        <p:spPr>
          <a:xfrm>
            <a:off x="9072425" y="1800275"/>
            <a:ext cx="2670300" cy="5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4</a:t>
            </a:r>
            <a:r>
              <a:rPr lang="en-US" sz="1100"/>
              <a:t>) Attention on tokens with image embedding as query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Resolving Ambiguity</a:t>
            </a:r>
            <a:endParaRPr sz="3200"/>
          </a:p>
        </p:txBody>
      </p:sp>
      <p:grpSp>
        <p:nvGrpSpPr>
          <p:cNvPr id="276" name="Google Shape;276;p30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277" name="Google Shape;277;p30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500400" y="1118225"/>
            <a:ext cx="11191200" cy="3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Ambiguity: Unclear intent of what object the masked area is for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Ex) Point prompt intended for bird’s beak? head? or its entirety?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 outputs 3 candidate masks and scores for each prompt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Whole / Part / Subpart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Backpropagation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based on the mask with highest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IoU score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4699" y="1118348"/>
            <a:ext cx="3596649" cy="428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0"/>
          <p:cNvCxnSpPr/>
          <p:nvPr/>
        </p:nvCxnSpPr>
        <p:spPr>
          <a:xfrm>
            <a:off x="1491425" y="2116675"/>
            <a:ext cx="65259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0"/>
          <p:cNvCxnSpPr/>
          <p:nvPr/>
        </p:nvCxnSpPr>
        <p:spPr>
          <a:xfrm>
            <a:off x="7750250" y="2116675"/>
            <a:ext cx="566700" cy="449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Loss &amp; Training</a:t>
            </a:r>
            <a:endParaRPr sz="3200"/>
          </a:p>
        </p:txBody>
      </p:sp>
      <p:grpSp>
        <p:nvGrpSpPr>
          <p:cNvPr id="288" name="Google Shape;288;p31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289" name="Google Shape;289;p31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500400" y="3718825"/>
            <a:ext cx="111912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Masks) 20:1 ratio of Focal Loss and Dice Loss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IoU Score Prediction) MSE between IoU Prediction and Ground Truth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 Loss : IoU Loss = 1 : 1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1"/>
          <p:cNvGrpSpPr/>
          <p:nvPr/>
        </p:nvGrpSpPr>
        <p:grpSpPr>
          <a:xfrm>
            <a:off x="2646113" y="1198200"/>
            <a:ext cx="6899775" cy="2230800"/>
            <a:chOff x="2600525" y="1198200"/>
            <a:chExt cx="6899775" cy="2230800"/>
          </a:xfrm>
        </p:grpSpPr>
        <p:sp>
          <p:nvSpPr>
            <p:cNvPr id="293" name="Google Shape;293;p31"/>
            <p:cNvSpPr/>
            <p:nvPr/>
          </p:nvSpPr>
          <p:spPr>
            <a:xfrm>
              <a:off x="2600525" y="1198200"/>
              <a:ext cx="2448900" cy="2230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highlight>
                    <a:srgbClr val="A4C2F4"/>
                  </a:highlight>
                </a:rPr>
                <a:t>Focal Loss</a:t>
              </a:r>
              <a:r>
                <a:rPr lang="en-US" sz="1800">
                  <a:highlight>
                    <a:srgbClr val="A4C2F4"/>
                  </a:highlight>
                </a:rPr>
                <a:t>:</a:t>
              </a:r>
              <a:endParaRPr sz="1800">
                <a:highlight>
                  <a:srgbClr val="A4C2F4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highlight>
                    <a:srgbClr val="C9DAF8"/>
                  </a:highlight>
                </a:rPr>
                <a:t>Weight more on objects that are harder to detect</a:t>
              </a:r>
              <a:endParaRPr sz="1800">
                <a:highlight>
                  <a:srgbClr val="C9DAF8"/>
                </a:highlight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051400" y="1198200"/>
              <a:ext cx="2448900" cy="2230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highlight>
                    <a:srgbClr val="A4C2F4"/>
                  </a:highlight>
                </a:rPr>
                <a:t>Dice</a:t>
              </a:r>
              <a:r>
                <a:rPr b="1" lang="en-US" sz="1800">
                  <a:highlight>
                    <a:srgbClr val="A4C2F4"/>
                  </a:highlight>
                </a:rPr>
                <a:t> Loss</a:t>
              </a:r>
              <a:r>
                <a:rPr lang="en-US" sz="1800">
                  <a:highlight>
                    <a:srgbClr val="A4C2F4"/>
                  </a:highlight>
                </a:rPr>
                <a:t>:</a:t>
              </a:r>
              <a:endParaRPr sz="1800">
                <a:highlight>
                  <a:srgbClr val="A4C2F4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highlight>
                    <a:srgbClr val="C9DAF8"/>
                  </a:highlight>
                </a:rPr>
                <a:t>How much of the Ground Truth was incorporated?</a:t>
              </a:r>
              <a:endParaRPr sz="1800">
                <a:highlight>
                  <a:srgbClr val="C9DAF8"/>
                </a:highlight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5428710" y="1964150"/>
              <a:ext cx="1243425" cy="698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Arial"/>
                </a:rPr>
                <a:t>vs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125643" y="6430457"/>
            <a:ext cx="3022406" cy="338554"/>
            <a:chOff x="125643" y="6430457"/>
            <a:chExt cx="3022406" cy="338554"/>
          </a:xfrm>
        </p:grpSpPr>
        <p:sp>
          <p:nvSpPr>
            <p:cNvPr id="97" name="Google Shape;97;p14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219694" y="6430457"/>
              <a:ext cx="20781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00400" y="1331225"/>
            <a:ext cx="111912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Task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00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Experiments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6355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Conclusions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Table of Contents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2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01" name="Google Shape;301;p32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2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303" name="Google Shape;303;p32"/>
          <p:cNvSpPr/>
          <p:nvPr/>
        </p:nvSpPr>
        <p:spPr>
          <a:xfrm>
            <a:off x="415618" y="1318212"/>
            <a:ext cx="113607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Data: How to create an a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ppropriate Dataset?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Data Engine</a:t>
            </a:r>
            <a:endParaRPr sz="3200"/>
          </a:p>
        </p:txBody>
      </p:sp>
      <p:grpSp>
        <p:nvGrpSpPr>
          <p:cNvPr id="309" name="Google Shape;309;p33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10" name="Google Shape;310;p33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3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425" y="3484438"/>
            <a:ext cx="920115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500400" y="1230925"/>
            <a:ext cx="11191200" cy="3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order for sufficient zero-shot capability, SAM needs a large, diverse database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Unlike text data, Segmentation Masks cannot be easily collected, and require manual labor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Solution: Create proprietary “Data Engine” that collects masks en masse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1) Assisted-manual stage</a:t>
            </a:r>
            <a:endParaRPr sz="3200"/>
          </a:p>
        </p:txBody>
      </p:sp>
      <p:grpSp>
        <p:nvGrpSpPr>
          <p:cNvPr id="319" name="Google Shape;319;p34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20" name="Google Shape;320;p34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3935412"/>
            <a:ext cx="93726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500400" y="1159275"/>
            <a:ext cx="111912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Train on existing datasets →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Output initial AI segmentations → Humans fix/add masks for 30 sec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Time limit exists to encourage the AI to create/edit masks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Repeat the process 6 times, updating data each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AI annotation time reduces from 34 → 14 seconds per image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Result) 4.3 million masks from 120,000 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300" y="3910012"/>
            <a:ext cx="93726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2) Semi-automatic stage</a:t>
            </a:r>
            <a:endParaRPr sz="320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31" name="Google Shape;331;p35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33" name="Google Shape;3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700" y="3887787"/>
            <a:ext cx="93726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500400" y="1159275"/>
            <a:ext cx="111912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Train SAM on data from Stage 1) → Output AI segmentations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This time, human annotators only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segmentations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Repeat process 5 times, updating data each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Result) 5.9 million masks from 180,000 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3) Fully-automatic stage	</a:t>
            </a:r>
            <a:endParaRPr sz="3200"/>
          </a:p>
        </p:txBody>
      </p:sp>
      <p:grpSp>
        <p:nvGrpSpPr>
          <p:cNvPr id="340" name="Google Shape;340;p36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41" name="Google Shape;341;p36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6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3825875"/>
            <a:ext cx="62484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>
            <p:ph idx="1" type="body"/>
          </p:nvPr>
        </p:nvSpPr>
        <p:spPr>
          <a:xfrm>
            <a:off x="500400" y="1159275"/>
            <a:ext cx="111912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# of Masks: 4.3 million (stage 1) + 5.9 million (stage 2) =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10.2 million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masks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this database, train SAM on segmentation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Fully automated, with no human annotator input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Model became ambiguity-aware in this stage of data engine training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Result)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1.1 billion masks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from 11 million 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Final </a:t>
            </a:r>
            <a:r>
              <a:rPr lang="en-US" sz="3200"/>
              <a:t>Dataset: SA-1B</a:t>
            </a:r>
            <a:endParaRPr sz="3200"/>
          </a:p>
        </p:txBody>
      </p:sp>
      <p:grpSp>
        <p:nvGrpSpPr>
          <p:cNvPr id="350" name="Google Shape;350;p37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51" name="Google Shape;351;p37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53" name="Google Shape;3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25" y="3985903"/>
            <a:ext cx="5399475" cy="15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>
            <p:ph idx="1" type="body"/>
          </p:nvPr>
        </p:nvSpPr>
        <p:spPr>
          <a:xfrm>
            <a:off x="500400" y="1159275"/>
            <a:ext cx="55956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Mean image size = 3300 x 4950 pixels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Downsample to 1500 pixels based on smaller axis to counteract images growing too large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Privacy-friendly: Blurred out License plates, faces, etc.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6096000" y="1118225"/>
            <a:ext cx="5595600" cy="4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99.1% of masks generated from final stage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SA-1B only includes automatically generated masks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Mask Properties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Figure 5)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Mask centers are more evenly distributed than other datasets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Indication of better masking of objects in various locations of the image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61" name="Google Shape;361;p38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8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363" name="Google Shape;363;p38"/>
          <p:cNvSpPr/>
          <p:nvPr/>
        </p:nvSpPr>
        <p:spPr>
          <a:xfrm>
            <a:off x="415618" y="1318212"/>
            <a:ext cx="113607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Experiments: What can SAM do?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220" y="3429000"/>
            <a:ext cx="7155559" cy="252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Single Point Valid Mask Evaluation</a:t>
            </a:r>
            <a:endParaRPr sz="3200"/>
          </a:p>
        </p:txBody>
      </p:sp>
      <p:grpSp>
        <p:nvGrpSpPr>
          <p:cNvPr id="370" name="Google Shape;370;p39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71" name="Google Shape;371;p39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9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73" name="Google Shape;3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075" y="1553959"/>
            <a:ext cx="8678783" cy="395848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9"/>
          <p:cNvSpPr txBox="1"/>
          <p:nvPr/>
        </p:nvSpPr>
        <p:spPr>
          <a:xfrm>
            <a:off x="614675" y="983850"/>
            <a:ext cx="7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</a:rPr>
              <a:t>Given one point, segment the object that the point belongs to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Edge Detection</a:t>
            </a:r>
            <a:endParaRPr sz="3200"/>
          </a:p>
        </p:txBody>
      </p:sp>
      <p:grpSp>
        <p:nvGrpSpPr>
          <p:cNvPr id="380" name="Google Shape;380;p40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381" name="Google Shape;381;p40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383" name="Google Shape;3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165" y="1441010"/>
            <a:ext cx="3533134" cy="39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 txBox="1"/>
          <p:nvPr/>
        </p:nvSpPr>
        <p:spPr>
          <a:xfrm>
            <a:off x="614670" y="983850"/>
            <a:ext cx="10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</a:rPr>
              <a:t>Given an image, output the edges of objects in the image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250599" y="5416998"/>
            <a:ext cx="14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 = mask IoU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6096000" y="1353150"/>
            <a:ext cx="55956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Edges: Leave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edges through Sobel Filtering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Performance: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1435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Detects more edges than the Ground Truth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1435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Even though SAM not an edge-detection model, performs as well as SOTA edge models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2286000" y="1478400"/>
            <a:ext cx="2332200" cy="17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40"/>
          <p:cNvCxnSpPr/>
          <p:nvPr/>
        </p:nvCxnSpPr>
        <p:spPr>
          <a:xfrm>
            <a:off x="4643650" y="2663750"/>
            <a:ext cx="163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40"/>
          <p:cNvSpPr/>
          <p:nvPr/>
        </p:nvSpPr>
        <p:spPr>
          <a:xfrm>
            <a:off x="1120200" y="4077025"/>
            <a:ext cx="6774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120200" y="4997950"/>
            <a:ext cx="345300" cy="18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40"/>
          <p:cNvCxnSpPr/>
          <p:nvPr/>
        </p:nvCxnSpPr>
        <p:spPr>
          <a:xfrm>
            <a:off x="4272400" y="5158150"/>
            <a:ext cx="280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0"/>
          <p:cNvSpPr/>
          <p:nvPr/>
        </p:nvSpPr>
        <p:spPr>
          <a:xfrm>
            <a:off x="4203375" y="4077025"/>
            <a:ext cx="414900" cy="114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40"/>
          <p:cNvCxnSpPr>
            <a:endCxn id="394" idx="1"/>
          </p:cNvCxnSpPr>
          <p:nvPr/>
        </p:nvCxnSpPr>
        <p:spPr>
          <a:xfrm flipH="1" rot="10800000">
            <a:off x="4519800" y="4709850"/>
            <a:ext cx="1576200" cy="35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0"/>
          <p:cNvSpPr txBox="1"/>
          <p:nvPr/>
        </p:nvSpPr>
        <p:spPr>
          <a:xfrm>
            <a:off x="6096000" y="4289250"/>
            <a:ext cx="4285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529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solidFill>
                  <a:schemeClr val="dk1"/>
                </a:solidFill>
              </a:rPr>
              <a:t>Shows highest performance out of zero-shot transfer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40"/>
          <p:cNvCxnSpPr/>
          <p:nvPr/>
        </p:nvCxnSpPr>
        <p:spPr>
          <a:xfrm flipH="1" rot="10800000">
            <a:off x="4618200" y="3497425"/>
            <a:ext cx="1660200" cy="57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Object Proposals</a:t>
            </a:r>
            <a:endParaRPr sz="3200"/>
          </a:p>
        </p:txBody>
      </p:sp>
      <p:grpSp>
        <p:nvGrpSpPr>
          <p:cNvPr id="401" name="Google Shape;401;p41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02" name="Google Shape;402;p41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1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04" name="Google Shape;404;p41"/>
          <p:cNvSpPr txBox="1"/>
          <p:nvPr/>
        </p:nvSpPr>
        <p:spPr>
          <a:xfrm>
            <a:off x="614669" y="983850"/>
            <a:ext cx="1092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</a:rPr>
              <a:t>Identify candidate areas for a specific object to exist at 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41"/>
          <p:cNvGrpSpPr/>
          <p:nvPr/>
        </p:nvGrpSpPr>
        <p:grpSpPr>
          <a:xfrm>
            <a:off x="881554" y="1483316"/>
            <a:ext cx="4942390" cy="3891365"/>
            <a:chOff x="985754" y="2220741"/>
            <a:chExt cx="4942390" cy="3891365"/>
          </a:xfrm>
        </p:grpSpPr>
        <p:pic>
          <p:nvPicPr>
            <p:cNvPr id="406" name="Google Shape;40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5754" y="2220741"/>
              <a:ext cx="4942390" cy="2096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4743" y="4473806"/>
              <a:ext cx="4924425" cy="163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41"/>
          <p:cNvSpPr txBox="1"/>
          <p:nvPr>
            <p:ph idx="1" type="body"/>
          </p:nvPr>
        </p:nvSpPr>
        <p:spPr>
          <a:xfrm>
            <a:off x="6096000" y="1353150"/>
            <a:ext cx="5595600" cy="4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Similar performance to SOTA models except </a:t>
            </a:r>
            <a:r>
              <a:rPr lang="en-US" sz="1800" u="sng"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objects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Keep in mind: SAM is a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zero-shot transfer learning method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 the other hand, detects </a:t>
            </a:r>
            <a:r>
              <a:rPr lang="en-US" sz="1800" u="sng">
                <a:latin typeface="Arial"/>
                <a:ea typeface="Arial"/>
                <a:cs typeface="Arial"/>
                <a:sym typeface="Arial"/>
              </a:rPr>
              <a:t>rarer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objects better than SOTA models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Has higher mask quality ratings than other datasets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4911575" y="3790450"/>
            <a:ext cx="912300" cy="14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41"/>
          <p:cNvCxnSpPr/>
          <p:nvPr/>
        </p:nvCxnSpPr>
        <p:spPr>
          <a:xfrm flipH="1" rot="10800000">
            <a:off x="5823950" y="4181150"/>
            <a:ext cx="636900" cy="36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1"/>
          <p:cNvSpPr/>
          <p:nvPr/>
        </p:nvSpPr>
        <p:spPr>
          <a:xfrm>
            <a:off x="5389625" y="1689400"/>
            <a:ext cx="406800" cy="108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1"/>
          <p:cNvCxnSpPr/>
          <p:nvPr/>
        </p:nvCxnSpPr>
        <p:spPr>
          <a:xfrm>
            <a:off x="5777550" y="2774500"/>
            <a:ext cx="676800" cy="32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106" name="Google Shape;106;p15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Google Shape;108;p15"/>
          <p:cNvSpPr/>
          <p:nvPr/>
        </p:nvSpPr>
        <p:spPr>
          <a:xfrm>
            <a:off x="415618" y="1318212"/>
            <a:ext cx="113607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Intro: What is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Segment Anything?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Instance Segmentation</a:t>
            </a:r>
            <a:endParaRPr sz="3200"/>
          </a:p>
        </p:txBody>
      </p:sp>
      <p:grpSp>
        <p:nvGrpSpPr>
          <p:cNvPr id="418" name="Google Shape;418;p42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19" name="Google Shape;419;p42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421" name="Google Shape;421;p42"/>
          <p:cNvPicPr preferRelativeResize="0"/>
          <p:nvPr/>
        </p:nvPicPr>
        <p:blipFill rotWithShape="1">
          <a:blip r:embed="rId3">
            <a:alphaModFix/>
          </a:blip>
          <a:srcRect b="57170" l="0" r="0" t="0"/>
          <a:stretch/>
        </p:blipFill>
        <p:spPr>
          <a:xfrm>
            <a:off x="4407613" y="3985899"/>
            <a:ext cx="3544836" cy="182893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 txBox="1"/>
          <p:nvPr/>
        </p:nvSpPr>
        <p:spPr>
          <a:xfrm>
            <a:off x="614670" y="983850"/>
            <a:ext cx="108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</a:rPr>
              <a:t>Segment objects that have been identified by an Object Detection Task (ViTDet → SAM)</a:t>
            </a:r>
            <a:endParaRPr sz="1800">
              <a:solidFill>
                <a:srgbClr val="0070C0"/>
              </a:solidFill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652" y="1560498"/>
            <a:ext cx="6559350" cy="2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Zero-shot Text-to-Mask</a:t>
            </a:r>
            <a:endParaRPr sz="3200"/>
          </a:p>
        </p:txBody>
      </p:sp>
      <p:grpSp>
        <p:nvGrpSpPr>
          <p:cNvPr id="429" name="Google Shape;429;p43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30" name="Google Shape;430;p43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3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432" name="Google Shape;43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142" y="1553642"/>
            <a:ext cx="4581465" cy="405551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614669" y="983850"/>
            <a:ext cx="10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</a:rPr>
              <a:t>Segmentation based on prompts with text information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3"/>
          <p:cNvSpPr txBox="1"/>
          <p:nvPr>
            <p:ph idx="1" type="body"/>
          </p:nvPr>
        </p:nvSpPr>
        <p:spPr>
          <a:xfrm>
            <a:off x="6096000" y="1353150"/>
            <a:ext cx="55956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Learns well even without text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labels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3429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Performance measures not published → May indicate lower performance compared to SOTA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6096000" y="3365100"/>
            <a:ext cx="55956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529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solidFill>
                  <a:schemeClr val="dk1"/>
                </a:solidFill>
              </a:rPr>
              <a:t>Nevertheless, a “text + point” prompt improves the performance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3068450" y="2696250"/>
            <a:ext cx="2272200" cy="21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43"/>
          <p:cNvCxnSpPr>
            <a:stCxn id="436" idx="3"/>
            <a:endCxn id="435" idx="1"/>
          </p:cNvCxnSpPr>
          <p:nvPr/>
        </p:nvCxnSpPr>
        <p:spPr>
          <a:xfrm>
            <a:off x="5340650" y="3785700"/>
            <a:ext cx="755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Mask Quality</a:t>
            </a:r>
            <a:endParaRPr sz="3200"/>
          </a:p>
        </p:txBody>
      </p:sp>
      <p:grpSp>
        <p:nvGrpSpPr>
          <p:cNvPr id="443" name="Google Shape;443;p44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44" name="Google Shape;444;p44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4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446" name="Google Shape;4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149" y="1437469"/>
            <a:ext cx="6492662" cy="154391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4"/>
          <p:cNvSpPr txBox="1"/>
          <p:nvPr/>
        </p:nvSpPr>
        <p:spPr>
          <a:xfrm>
            <a:off x="2515200" y="3132563"/>
            <a:ext cx="71616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Random sampling of 500 images (and 50,000 masks) from SA-1B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Annotators edit the sampled masks → used as Ground Truth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Compare SA-1B mask and Ground Truth masks → IoU score</a:t>
            </a:r>
            <a:endParaRPr/>
          </a:p>
          <a:p>
            <a:pPr indent="-41529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Achieved 85~91% IoU (similarity between generated and Ground Truth masks)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5068100" y="1024675"/>
            <a:ext cx="27186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Masks are smaller (= more precise)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44"/>
          <p:cNvCxnSpPr>
            <a:endCxn id="448" idx="2"/>
          </p:cNvCxnSpPr>
          <p:nvPr/>
        </p:nvCxnSpPr>
        <p:spPr>
          <a:xfrm flipH="1" rot="10800000">
            <a:off x="5528900" y="1286275"/>
            <a:ext cx="898500" cy="57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p44"/>
          <p:cNvSpPr txBox="1"/>
          <p:nvPr/>
        </p:nvSpPr>
        <p:spPr>
          <a:xfrm>
            <a:off x="540575" y="2078625"/>
            <a:ext cx="22098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# of masks per image is highest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44"/>
          <p:cNvCxnSpPr/>
          <p:nvPr/>
        </p:nvCxnSpPr>
        <p:spPr>
          <a:xfrm rot="10800000">
            <a:off x="2626149" y="2214849"/>
            <a:ext cx="631401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Data Fairness</a:t>
            </a:r>
            <a:endParaRPr sz="3200"/>
          </a:p>
        </p:txBody>
      </p:sp>
      <p:grpSp>
        <p:nvGrpSpPr>
          <p:cNvPr id="457" name="Google Shape;457;p45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58" name="Google Shape;458;p45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5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460" name="Google Shape;4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155" y="1611148"/>
            <a:ext cx="7219689" cy="16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5"/>
          <p:cNvSpPr txBox="1"/>
          <p:nvPr/>
        </p:nvSpPr>
        <p:spPr>
          <a:xfrm>
            <a:off x="1485900" y="1191337"/>
            <a:ext cx="5595600" cy="4055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191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Geographic &amp; Income Fairness</a:t>
            </a:r>
            <a:endParaRPr/>
          </a:p>
        </p:txBody>
      </p:sp>
      <p:pic>
        <p:nvPicPr>
          <p:cNvPr id="462" name="Google Shape;46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062" y="3579696"/>
            <a:ext cx="3223876" cy="242133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5"/>
          <p:cNvSpPr txBox="1"/>
          <p:nvPr/>
        </p:nvSpPr>
        <p:spPr>
          <a:xfrm>
            <a:off x="8148300" y="1450700"/>
            <a:ext cx="2804100" cy="27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Top 3 countries in different continents</a:t>
            </a:r>
            <a:endParaRPr/>
          </a:p>
        </p:txBody>
      </p:sp>
      <p:sp>
        <p:nvSpPr>
          <p:cNvPr id="464" name="Google Shape;464;p45"/>
          <p:cNvSpPr txBox="1"/>
          <p:nvPr/>
        </p:nvSpPr>
        <p:spPr>
          <a:xfrm>
            <a:off x="419100" y="2203475"/>
            <a:ext cx="2067000" cy="27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&gt;1k data on most countries</a:t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7880350" y="4508200"/>
            <a:ext cx="3328200" cy="43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Incorporates previously less sampled continents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middle/low income countries more</a:t>
            </a:r>
            <a:endParaRPr/>
          </a:p>
        </p:txBody>
      </p:sp>
      <p:cxnSp>
        <p:nvCxnSpPr>
          <p:cNvPr id="466" name="Google Shape;466;p45"/>
          <p:cNvCxnSpPr/>
          <p:nvPr/>
        </p:nvCxnSpPr>
        <p:spPr>
          <a:xfrm rot="10800000">
            <a:off x="1647755" y="2546549"/>
            <a:ext cx="1154100" cy="11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45"/>
          <p:cNvCxnSpPr>
            <a:endCxn id="463" idx="1"/>
          </p:cNvCxnSpPr>
          <p:nvPr/>
        </p:nvCxnSpPr>
        <p:spPr>
          <a:xfrm flipH="1" rot="10800000">
            <a:off x="6388200" y="1589150"/>
            <a:ext cx="1760100" cy="40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45"/>
          <p:cNvCxnSpPr/>
          <p:nvPr/>
        </p:nvCxnSpPr>
        <p:spPr>
          <a:xfrm>
            <a:off x="7707938" y="3975100"/>
            <a:ext cx="858212" cy="53308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Data Fairness</a:t>
            </a:r>
            <a:endParaRPr sz="3200"/>
          </a:p>
        </p:txBody>
      </p:sp>
      <p:grpSp>
        <p:nvGrpSpPr>
          <p:cNvPr id="474" name="Google Shape;474;p46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75" name="Google Shape;475;p46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6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77" name="Google Shape;477;p46"/>
          <p:cNvSpPr txBox="1"/>
          <p:nvPr/>
        </p:nvSpPr>
        <p:spPr>
          <a:xfrm>
            <a:off x="1485900" y="1191337"/>
            <a:ext cx="5595600" cy="4055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191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Fairness in segmenting people</a:t>
            </a:r>
            <a:endParaRPr/>
          </a:p>
        </p:txBody>
      </p:sp>
      <p:pic>
        <p:nvPicPr>
          <p:cNvPr id="478" name="Google Shape;4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75" y="1762125"/>
            <a:ext cx="50482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7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84" name="Google Shape;484;p47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7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86" name="Google Shape;486;p47"/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Conclusion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/>
          <p:nvPr>
            <p:ph idx="1" type="body"/>
          </p:nvPr>
        </p:nvSpPr>
        <p:spPr>
          <a:xfrm>
            <a:off x="614675" y="673056"/>
            <a:ext cx="11191200" cy="5473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2000"/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Significance of the attempt to create a Foundation model based on Image segmentation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spcBef>
                <a:spcPts val="1000"/>
              </a:spcBef>
              <a:spcAft>
                <a:spcPts val="0"/>
              </a:spcAft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Consideration of a new task (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Promptable Segmentation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), model (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SAM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), and dataset (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SA-1B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Creation of its own large dataset, SA-1B, for Image Segmentation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Novel model architecture that receives multi-modal inputs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 conclusion, presents a Foundation Model that achieves its goal: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Promptability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Generalizability for zero-shot tasks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48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493" name="Google Shape;493;p48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8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95" name="Google Shape;495;p48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Summary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/>
          <p:nvPr>
            <p:ph idx="1" type="body"/>
          </p:nvPr>
        </p:nvSpPr>
        <p:spPr>
          <a:xfrm>
            <a:off x="614675" y="950875"/>
            <a:ext cx="11191200" cy="5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Rather than focus on the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(IoU) of segmentation, focused on the generalizability and performance in zero-shot transfer learning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Prompt to Mask Output is in real time, but the entire system is not in real 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Initial image encoding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Text-to-Mask task performance is the lowest out of the zero-shot transfer tasks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2799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Cannot conclude that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Ambiguity has been completely removed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9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502" name="Google Shape;502;p49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9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504" name="Google Shape;504;p49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Limitations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0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510" name="Google Shape;510;p50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0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512" name="Google Shape;512;p50"/>
          <p:cNvSpPr txBox="1"/>
          <p:nvPr>
            <p:ph type="title"/>
          </p:nvPr>
        </p:nvSpPr>
        <p:spPr>
          <a:xfrm>
            <a:off x="838200" y="2513949"/>
            <a:ext cx="105156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600"/>
              <a:t>THANK YOU!</a:t>
            </a:r>
            <a:endParaRPr sz="4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But First… </a:t>
            </a:r>
            <a:r>
              <a:rPr lang="en-US" sz="3200"/>
              <a:t>Image Segmentation</a:t>
            </a:r>
            <a:endParaRPr sz="3200"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125643" y="6430457"/>
            <a:ext cx="3022406" cy="338700"/>
            <a:chOff x="125643" y="6430457"/>
            <a:chExt cx="3022406" cy="338700"/>
          </a:xfrm>
        </p:grpSpPr>
        <p:sp>
          <p:nvSpPr>
            <p:cNvPr id="115" name="Google Shape;115;p16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219694" y="6430457"/>
              <a:ext cx="207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22200" y="1181376"/>
            <a:ext cx="10747500" cy="4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Computer vision (CV) task that predicts the area of an object in an image as a “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Mask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Classification occurs in the pixel-level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88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Indicates the difficulty of the task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!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ntitled" id="118" name="Google Shape;118;p16"/>
          <p:cNvSpPr/>
          <p:nvPr/>
        </p:nvSpPr>
        <p:spPr>
          <a:xfrm>
            <a:off x="5791200" y="518164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ntitled" id="119" name="Google Shape;119;p1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9138" y="2849800"/>
            <a:ext cx="5406674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Motivation</a:t>
            </a:r>
            <a:endParaRPr sz="3200"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500402" y="1118227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339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LLMs achieved a major breakthrough in transfer &amp; multi-task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1" marL="1200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GPTs (trained on Next Token Prediction) show very strong performance on a multitude of tasks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What about in the field of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Computer Vision?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1" marL="12001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Need to create a new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task, model, and data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accomplish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0" marL="8572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Segment Anything accomplishes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baseline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segmentation and performs better on new tasks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453390" lvl="1" marL="12001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Compared to SOTA models designed specifically for those tasks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28" name="Google Shape;128;p17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60538" l="0" r="0" t="0"/>
          <a:stretch/>
        </p:blipFill>
        <p:spPr>
          <a:xfrm>
            <a:off x="500409" y="4556443"/>
            <a:ext cx="5923368" cy="144778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00" y="4177400"/>
            <a:ext cx="6292501" cy="2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500402" y="1118227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rtl="0" algn="l"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odel trained on a large amount of data that can be adapted to many applications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LLMs (GPT) perform very well at Zero-shot / Few-shot generalizations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Prompt Engineering: Ability to create appropriate responses for various, new tasks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build a Foundation Model for Image Segmentation?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many tasks aimed to train on: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89" lvl="0" marL="1257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Generalization and prompt engineering 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250" y="2999772"/>
            <a:ext cx="3934024" cy="305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614680" y="243839"/>
            <a:ext cx="105156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Foundation Model = </a:t>
            </a:r>
            <a:r>
              <a:rPr lang="en-US" sz="3200">
                <a:highlight>
                  <a:srgbClr val="FFFFFF"/>
                </a:highlight>
              </a:rPr>
              <a:t>"Paradigm for building AI systems"</a:t>
            </a:r>
            <a:endParaRPr sz="3200"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125643" y="6430457"/>
            <a:ext cx="3022500" cy="585000"/>
            <a:chOff x="125643" y="6430457"/>
            <a:chExt cx="3022500" cy="585000"/>
          </a:xfrm>
        </p:grpSpPr>
        <p:sp>
          <p:nvSpPr>
            <p:cNvPr id="140" name="Google Shape;140;p18"/>
            <p:cNvSpPr/>
            <p:nvPr/>
          </p:nvSpPr>
          <p:spPr>
            <a:xfrm>
              <a:off x="125643" y="6470602"/>
              <a:ext cx="3022500" cy="258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Starting Points</a:t>
            </a:r>
            <a:endParaRPr sz="3200"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48" name="Google Shape;148;p19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500399" y="1169028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 Which tasks allow for the best zero-shot generalization?</a:t>
            </a:r>
            <a:endParaRPr/>
          </a:p>
          <a:p>
            <a:pPr indent="0" lvl="1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Promptable Segmentation</a:t>
            </a:r>
            <a:endParaRPr sz="2600"/>
          </a:p>
          <a:p>
            <a:pPr indent="0" lvl="1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57200" lvl="0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 What should the model architecture be?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1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Encoder / Prompt Encoder / Mask Decoder</a:t>
            </a:r>
            <a:endParaRPr sz="1600"/>
          </a:p>
          <a:p>
            <a:pPr indent="0" lvl="1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457200" lvl="0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 Which dataset is appropriate for the Task / Model above?</a:t>
            </a:r>
            <a:endParaRPr/>
          </a:p>
          <a:p>
            <a:pPr indent="0" lvl="1" marL="49911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940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SA-1B (11 million images + 1 billion masks)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978" y="1343100"/>
            <a:ext cx="3978625" cy="47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57" name="Google Shape;157;p20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59" name="Google Shape;159;p20"/>
          <p:cNvSpPr/>
          <p:nvPr/>
        </p:nvSpPr>
        <p:spPr>
          <a:xfrm>
            <a:off x="415618" y="1318212"/>
            <a:ext cx="11360765" cy="3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19472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Task: Which task is best for zero-shot generalization?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614680" y="243839"/>
            <a:ext cx="10515600" cy="874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/>
              <a:t>Promptable Segmentation</a:t>
            </a:r>
            <a:endParaRPr sz="3200"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125643" y="6430457"/>
            <a:ext cx="3022406" cy="585000"/>
            <a:chOff x="125643" y="6430457"/>
            <a:chExt cx="3022406" cy="585000"/>
          </a:xfrm>
        </p:grpSpPr>
        <p:sp>
          <p:nvSpPr>
            <p:cNvPr id="166" name="Google Shape;166;p21"/>
            <p:cNvSpPr/>
            <p:nvPr/>
          </p:nvSpPr>
          <p:spPr>
            <a:xfrm>
              <a:off x="125643" y="6470602"/>
              <a:ext cx="3022406" cy="25826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219694" y="6430457"/>
              <a:ext cx="2078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AIoT Lab Meeting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500402" y="1118227"/>
            <a:ext cx="11191200" cy="5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ChatGPT: prompt-based model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reate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output according to user-defined task and specifications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Similarly, SAM needs: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promptability: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NLP (Text) + 2D prompts (Points, Boxes)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generalizability: Output (Mask) must be valid regardless of Input (prompt) ambiguity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9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Thus, </a:t>
            </a:r>
            <a:r>
              <a:rPr b="1"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Promptable Segmentation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529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940"/>
              <a:buChar char="•"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ask that allows </a:t>
            </a:r>
            <a:r>
              <a:rPr lang="en-US" sz="18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flexible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prompting of a target to create segmentation masks!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675" y="666200"/>
            <a:ext cx="3250125" cy="24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